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64" r:id="rId4"/>
    <p:sldId id="265" r:id="rId5"/>
    <p:sldId id="298" r:id="rId6"/>
    <p:sldId id="299" r:id="rId7"/>
    <p:sldId id="301" r:id="rId8"/>
    <p:sldId id="300" r:id="rId9"/>
    <p:sldId id="303" r:id="rId10"/>
    <p:sldId id="304" r:id="rId11"/>
    <p:sldId id="302" r:id="rId12"/>
    <p:sldId id="305" r:id="rId13"/>
    <p:sldId id="274" r:id="rId14"/>
    <p:sldId id="275" r:id="rId15"/>
    <p:sldId id="296" r:id="rId16"/>
  </p:sldIdLst>
  <p:sldSz cx="18288000" cy="10287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Bold" panose="00000800000000000000" charset="0"/>
      <p:regular r:id="rId27"/>
    </p:embeddedFont>
    <p:embeddedFont>
      <p:font typeface="Montserrat Bold Italics" panose="020B0604020202020204" charset="0"/>
      <p:regular r:id="rId28"/>
      <p:italic r:id="rId29"/>
    </p:embeddedFont>
    <p:embeddedFont>
      <p:font typeface="Quicksand Bold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09A"/>
    <a:srgbClr val="78C143"/>
    <a:srgbClr val="0000FF"/>
    <a:srgbClr val="008001"/>
    <a:srgbClr val="F9F2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597" autoAdjust="0"/>
    <p:restoredTop sz="94593" autoAdjust="0"/>
  </p:normalViewPr>
  <p:slideViewPr>
    <p:cSldViewPr>
      <p:cViewPr varScale="1">
        <p:scale>
          <a:sx n="49" d="100"/>
          <a:sy n="49" d="100"/>
        </p:scale>
        <p:origin x="36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C4240-9E44-6247-8744-3B2E5F7945A7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A5EEB-E283-1F4F-987A-68ABF47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30" b="7630"/>
          <a:stretch>
            <a:fillRect/>
          </a:stretch>
        </p:blipFill>
        <p:spPr>
          <a:xfrm>
            <a:off x="5327951" y="1218246"/>
            <a:ext cx="12350449" cy="78505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508356" y="1037840"/>
            <a:ext cx="7850508" cy="821131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DC2">
                <a:alpha val="4666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2624" y="1218245"/>
            <a:ext cx="4835776" cy="31819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13913" y="723900"/>
            <a:ext cx="905462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0" b="1" dirty="0">
                <a:solidFill>
                  <a:srgbClr val="F2F0F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1" y="-67706"/>
            <a:ext cx="9144000" cy="10469006"/>
          </a:xfrm>
          <a:prstGeom prst="rect">
            <a:avLst/>
          </a:prstGeom>
          <a:solidFill>
            <a:srgbClr val="008001"/>
          </a:solidFill>
          <a:ln>
            <a:solidFill>
              <a:srgbClr val="F9F200"/>
            </a:solidFill>
          </a:ln>
        </p:spPr>
      </p:sp>
      <p:sp>
        <p:nvSpPr>
          <p:cNvPr id="7" name="TextBox 7"/>
          <p:cNvSpPr txBox="1"/>
          <p:nvPr/>
        </p:nvSpPr>
        <p:spPr>
          <a:xfrm>
            <a:off x="1386888" y="1028699"/>
            <a:ext cx="6012740" cy="1526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rgbClr val="008001"/>
                </a:solidFill>
                <a:latin typeface="Arial Black" panose="020B0A04020102020204" pitchFamily="34" charset="0"/>
              </a:rPr>
              <a:t>HIGH 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4715" y="1028699"/>
            <a:ext cx="6012740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LOW 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6888" y="2784041"/>
            <a:ext cx="5569529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 patient &amp; stay calm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 count on you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routines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to earth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0263" y="2777908"/>
            <a:ext cx="5473137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a lot of things at once.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 to try new things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sit still.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14400" y="647700"/>
            <a:ext cx="8465003" cy="0"/>
          </a:xfrm>
          <a:prstGeom prst="line">
            <a:avLst/>
          </a:prstGeom>
          <a:ln w="47625" cap="flat">
            <a:solidFill>
              <a:srgbClr val="00800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B2FC89-F322-64F7-672F-1C249EBDB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796" y="5143499"/>
            <a:ext cx="4322404" cy="4959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0306F-D9B3-EDDB-48B2-6E515CBC1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8" b="100000" l="5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54213" y="5198564"/>
            <a:ext cx="6184097" cy="50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5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2958" y="495300"/>
            <a:ext cx="14788042" cy="1051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100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pic>
        <p:nvPicPr>
          <p:cNvPr id="7" name="DISC - Compliance-HD.mp4">
            <a:hlinkClick r:id="" action="ppaction://media"/>
            <a:extLst>
              <a:ext uri="{FF2B5EF4-FFF2-40B4-BE49-F238E27FC236}">
                <a16:creationId xmlns:a16="http://schemas.microsoft.com/office/drawing/2014/main" id="{6FD0F111-D172-72C8-A128-CF7545D02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0707" y="2081746"/>
            <a:ext cx="13706586" cy="7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5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0" y="8493"/>
            <a:ext cx="9174171" cy="10270013"/>
          </a:xfrm>
          <a:prstGeom prst="rect">
            <a:avLst/>
          </a:prstGeom>
          <a:solidFill>
            <a:srgbClr val="0000FF"/>
          </a:solidFill>
          <a:ln>
            <a:solidFill>
              <a:srgbClr val="F9F200"/>
            </a:solidFill>
          </a:ln>
        </p:spPr>
      </p:sp>
      <p:sp>
        <p:nvSpPr>
          <p:cNvPr id="7" name="TextBox 7"/>
          <p:cNvSpPr txBox="1"/>
          <p:nvPr/>
        </p:nvSpPr>
        <p:spPr>
          <a:xfrm>
            <a:off x="1386888" y="1028699"/>
            <a:ext cx="6012740" cy="1526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rgbClr val="0000FF"/>
                </a:solidFill>
                <a:latin typeface="Arial Black" panose="020B0A04020102020204" pitchFamily="34" charset="0"/>
              </a:rPr>
              <a:t>HIGH 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4715" y="1028699"/>
            <a:ext cx="6012740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LOW 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0600" y="2784041"/>
            <a:ext cx="4556712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 before acting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with details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things correctly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0263" y="2777908"/>
            <a:ext cx="4558737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on the fly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 to wing it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&gt; process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14400" y="647700"/>
            <a:ext cx="8465003" cy="0"/>
          </a:xfrm>
          <a:prstGeom prst="line">
            <a:avLst/>
          </a:prstGeom>
          <a:ln w="47625" cap="flat">
            <a:solidFill>
              <a:srgbClr val="0000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pasted-image.jpg">
            <a:extLst>
              <a:ext uri="{FF2B5EF4-FFF2-40B4-BE49-F238E27FC236}">
                <a16:creationId xmlns:a16="http://schemas.microsoft.com/office/drawing/2014/main" id="{C636C4C2-A1B7-0909-1880-499AEB66958F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375" y="4834315"/>
            <a:ext cx="8414425" cy="5490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4EE3F-BB57-2BDE-B5EA-DC5B16F28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>
                        <a14:foregroundMark x1="59583" y1="85952" x2="59583" y2="85952"/>
                        <a14:foregroundMark x1="52292" y1="53050" x2="52292" y2="53050"/>
                        <a14:foregroundMark x1="52292" y1="47874" x2="52292" y2="47874"/>
                        <a14:foregroundMark x1="45833" y1="47874" x2="45833" y2="47874"/>
                        <a14:backgroundMark x1="58333" y1="85952" x2="58333" y2="859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4999616"/>
            <a:ext cx="9314811" cy="52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57555" y="266700"/>
            <a:ext cx="14101473" cy="132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 BETWEEN ACTIVITY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3397" y="151912"/>
            <a:ext cx="1053683" cy="15176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568590"/>
            <a:ext cx="18288000" cy="42572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4370" y="2113420"/>
            <a:ext cx="16719261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is an opportunity to reflect on the DISC concepts we discussed and apply them for yourself. We will start our next call discussing these two pieces.</a:t>
            </a:r>
          </a:p>
          <a:p>
            <a:pPr>
              <a:lnSpc>
                <a:spcPts val="3639"/>
              </a:lnSpc>
            </a:pPr>
            <a:endParaRPr lang="en-US" sz="3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39"/>
              </a:lnSpc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1.Your DISC summary - describe yourself in a few words or a short statement using what stands out to you about yourself according to your DISC graph.</a:t>
            </a:r>
          </a:p>
          <a:p>
            <a:pPr>
              <a:lnSpc>
                <a:spcPts val="3639"/>
              </a:lnSpc>
            </a:pPr>
            <a:endParaRPr lang="en-US" sz="3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2.Differing DISCs - Consider a few people with DISC styles that are different from yours. How does this impact your communication styles and work/personal dynamics? Which styles are most difficult for you and why?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6F53AA-5669-60B8-5290-6A4CABC68992}"/>
              </a:ext>
            </a:extLst>
          </p:cNvPr>
          <p:cNvCxnSpPr/>
          <p:nvPr/>
        </p:nvCxnSpPr>
        <p:spPr>
          <a:xfrm flipV="1">
            <a:off x="0" y="1716087"/>
            <a:ext cx="18288000" cy="746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225" y="1031826"/>
            <a:ext cx="6159572" cy="82264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76489" y="7043029"/>
            <a:ext cx="3882811" cy="22152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16847" y="5143500"/>
            <a:ext cx="8142960" cy="1733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  <a:spcBef>
                <a:spcPct val="0"/>
              </a:spcBef>
            </a:pPr>
            <a:r>
              <a:rPr lang="en-US" sz="200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8817930"/>
            <a:ext cx="8520388" cy="6226137"/>
            <a:chOff x="0" y="0"/>
            <a:chExt cx="7351649" cy="5372100"/>
          </a:xfrm>
          <a:solidFill>
            <a:srgbClr val="78C143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351650" cy="5372100"/>
            </a:xfrm>
            <a:custGeom>
              <a:avLst/>
              <a:gdLst/>
              <a:ahLst/>
              <a:cxnLst/>
              <a:rect l="l" t="t" r="r" b="b"/>
              <a:pathLst>
                <a:path w="7351650" h="5372100">
                  <a:moveTo>
                    <a:pt x="580097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800979" y="5372100"/>
                  </a:lnTo>
                  <a:lnTo>
                    <a:pt x="7351650" y="2686050"/>
                  </a:lnTo>
                  <a:lnTo>
                    <a:pt x="5800979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724944" y="7173932"/>
            <a:ext cx="6729936" cy="6226137"/>
            <a:chOff x="0" y="0"/>
            <a:chExt cx="5806793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06793" cy="5372100"/>
            </a:xfrm>
            <a:custGeom>
              <a:avLst/>
              <a:gdLst/>
              <a:ahLst/>
              <a:cxnLst/>
              <a:rect l="l" t="t" r="r" b="b"/>
              <a:pathLst>
                <a:path w="5806793" h="5372100">
                  <a:moveTo>
                    <a:pt x="4256123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256123" y="5372100"/>
                  </a:lnTo>
                  <a:lnTo>
                    <a:pt x="5806793" y="2686050"/>
                  </a:lnTo>
                  <a:lnTo>
                    <a:pt x="4256123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232" y="8105523"/>
            <a:ext cx="3317836" cy="218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b="9204"/>
          <a:stretch>
            <a:fillRect/>
          </a:stretch>
        </p:blipFill>
        <p:spPr>
          <a:xfrm>
            <a:off x="0" y="0"/>
            <a:ext cx="18288000" cy="4390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15192" y="6122218"/>
            <a:ext cx="900181" cy="9001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5192" y="7470074"/>
            <a:ext cx="900181" cy="9001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5192" y="8820345"/>
            <a:ext cx="900181" cy="9001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42595" y="5048250"/>
            <a:ext cx="1245374" cy="7254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3195" y="4880586"/>
            <a:ext cx="6223142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6550" y="5000625"/>
            <a:ext cx="418668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www.indigoedco.com</a:t>
            </a:r>
            <a:endParaRPr lang="en-US" sz="2999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46550" y="6286558"/>
            <a:ext cx="625911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sueann.casey@indigoproject.org</a:t>
            </a:r>
            <a:endParaRPr lang="en-US" sz="3000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46550" y="7634414"/>
            <a:ext cx="826851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www.linkedin.com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/in/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casey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-indigo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46550" y="8986964"/>
            <a:ext cx="258819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509-435-5903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87199" y="2140616"/>
            <a:ext cx="5525958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14830800" y="6989016"/>
            <a:ext cx="5901963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785" y="9069998"/>
            <a:ext cx="18283215" cy="1513743"/>
          </a:xfrm>
          <a:prstGeom prst="rect">
            <a:avLst/>
          </a:prstGeom>
          <a:solidFill>
            <a:srgbClr val="79C142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18537" y="106825"/>
            <a:ext cx="8050926" cy="10819217"/>
            <a:chOff x="0" y="0"/>
            <a:chExt cx="3663950" cy="4923790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2843" t="-2744" r="-574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4DFFA"/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508426">
            <a:off x="11246304" y="2686906"/>
            <a:ext cx="2571115" cy="726340"/>
          </a:xfrm>
          <a:prstGeom prst="rect">
            <a:avLst/>
          </a:prstGeom>
        </p:spPr>
      </p:pic>
      <p:sp>
        <p:nvSpPr>
          <p:cNvPr id="35" name="TextBox 14">
            <a:extLst>
              <a:ext uri="{FF2B5EF4-FFF2-40B4-BE49-F238E27FC236}">
                <a16:creationId xmlns:a16="http://schemas.microsoft.com/office/drawing/2014/main" id="{A54DAB3B-4EAC-B60F-E8DD-3599278A4EB9}"/>
              </a:ext>
            </a:extLst>
          </p:cNvPr>
          <p:cNvSpPr txBox="1"/>
          <p:nvPr/>
        </p:nvSpPr>
        <p:spPr>
          <a:xfrm>
            <a:off x="13203551" y="2791499"/>
            <a:ext cx="4011104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Behavioral/ Communication Style. What styles do you struggle with?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85" y="8773257"/>
            <a:ext cx="18283215" cy="1513743"/>
          </a:xfrm>
          <a:prstGeom prst="rect">
            <a:avLst/>
          </a:prstGeom>
          <a:solidFill>
            <a:srgbClr val="4F419A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697578"/>
            <a:ext cx="8923010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7200">
                <a:solidFill>
                  <a:srgbClr val="4F419A"/>
                </a:solidFill>
                <a:latin typeface="Quicksand Bold"/>
              </a:rPr>
              <a:t>Behaviors (DISC)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906905"/>
            <a:ext cx="7605383" cy="1678510"/>
            <a:chOff x="0" y="0"/>
            <a:chExt cx="10140511" cy="223801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140511" cy="2238014"/>
              <a:chOff x="0" y="0"/>
              <a:chExt cx="4157902" cy="9213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157902" cy="921340"/>
              </a:xfrm>
              <a:custGeom>
                <a:avLst/>
                <a:gdLst/>
                <a:ahLst/>
                <a:cxnLst/>
                <a:rect l="l" t="t" r="r" b="b"/>
                <a:pathLst>
                  <a:path w="4157902" h="921340">
                    <a:moveTo>
                      <a:pt x="4033442" y="921339"/>
                    </a:moveTo>
                    <a:lnTo>
                      <a:pt x="124460" y="921339"/>
                    </a:lnTo>
                    <a:cubicBezTo>
                      <a:pt x="55880" y="921339"/>
                      <a:pt x="0" y="865459"/>
                      <a:pt x="0" y="7968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33442" y="0"/>
                    </a:lnTo>
                    <a:cubicBezTo>
                      <a:pt x="4102022" y="0"/>
                      <a:pt x="4157902" y="55880"/>
                      <a:pt x="4157902" y="124460"/>
                    </a:cubicBezTo>
                    <a:lnTo>
                      <a:pt x="4157902" y="796880"/>
                    </a:lnTo>
                    <a:cubicBezTo>
                      <a:pt x="4157902" y="865460"/>
                      <a:pt x="4102022" y="921340"/>
                      <a:pt x="4033442" y="92134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647116" y="209264"/>
              <a:ext cx="8151143" cy="1800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799" spc="27">
                  <a:solidFill>
                    <a:srgbClr val="000000"/>
                  </a:solidFill>
                  <a:latin typeface="Montserrat"/>
                </a:rPr>
                <a:t>Behaviors represent your “personality” and the way you communicate with others. </a:t>
              </a: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78233" y="402668"/>
              <a:ext cx="979702" cy="104711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97640" y="884613"/>
            <a:ext cx="6400021" cy="8517774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rot="5400000">
            <a:off x="7832470" y="5119687"/>
            <a:ext cx="649224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>
            <a:off x="10578156" y="5053012"/>
            <a:ext cx="51948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r="332" b="17490"/>
          <a:stretch>
            <a:fillRect/>
          </a:stretch>
        </p:blipFill>
        <p:spPr>
          <a:xfrm>
            <a:off x="2749070" y="3781175"/>
            <a:ext cx="4164642" cy="62486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5400000">
            <a:off x="9016301" y="4846637"/>
            <a:ext cx="2582019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Energy Line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9388914" y="1879182"/>
            <a:ext cx="183679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High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9505015" y="7764587"/>
            <a:ext cx="160459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Low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82475" y="7923337"/>
            <a:ext cx="389783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21">
                <a:solidFill>
                  <a:srgbClr val="000000"/>
                </a:solidFill>
                <a:latin typeface="Montserrat Bold Italics"/>
              </a:rPr>
              <a:t>Students in Niagara, NY comparing Indigo Reports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2261553" y="4413240"/>
            <a:ext cx="9822161" cy="6226137"/>
            <a:chOff x="0" y="0"/>
            <a:chExt cx="8474859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74859" cy="5372100"/>
            </a:xfrm>
            <a:custGeom>
              <a:avLst/>
              <a:gdLst/>
              <a:ahLst/>
              <a:cxnLst/>
              <a:rect l="l" t="t" r="r" b="b"/>
              <a:pathLst>
                <a:path w="8474859" h="5372100">
                  <a:moveTo>
                    <a:pt x="692418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924189" y="5372100"/>
                  </a:lnTo>
                  <a:lnTo>
                    <a:pt x="8474859" y="2686050"/>
                  </a:lnTo>
                  <a:lnTo>
                    <a:pt x="6924189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4390395" y="13123"/>
            <a:ext cx="11233880" cy="10287000"/>
            <a:chOff x="0" y="0"/>
            <a:chExt cx="586658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66582" cy="5372100"/>
            </a:xfrm>
            <a:custGeom>
              <a:avLst/>
              <a:gdLst/>
              <a:ahLst/>
              <a:cxnLst/>
              <a:rect l="l" t="t" r="r" b="b"/>
              <a:pathLst>
                <a:path w="5866582" h="5372100">
                  <a:moveTo>
                    <a:pt x="4315912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315912" y="5372100"/>
                  </a:lnTo>
                  <a:lnTo>
                    <a:pt x="5866582" y="2686050"/>
                  </a:lnTo>
                  <a:lnTo>
                    <a:pt x="4315912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77356" y="789674"/>
            <a:ext cx="8107227" cy="56953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26545" y="3101777"/>
            <a:ext cx="8262757" cy="4083445"/>
            <a:chOff x="0" y="0"/>
            <a:chExt cx="11017009" cy="544459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017009" cy="5444593"/>
              <a:chOff x="0" y="0"/>
              <a:chExt cx="6067560" cy="30106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067561" cy="3010637"/>
              </a:xfrm>
              <a:custGeom>
                <a:avLst/>
                <a:gdLst/>
                <a:ahLst/>
                <a:cxnLst/>
                <a:rect l="l" t="t" r="r" b="b"/>
                <a:pathLst>
                  <a:path w="6067561" h="3010637">
                    <a:moveTo>
                      <a:pt x="5943100" y="3010637"/>
                    </a:moveTo>
                    <a:lnTo>
                      <a:pt x="124460" y="3010637"/>
                    </a:lnTo>
                    <a:cubicBezTo>
                      <a:pt x="55880" y="3010637"/>
                      <a:pt x="0" y="2954757"/>
                      <a:pt x="0" y="288617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943100" y="0"/>
                    </a:lnTo>
                    <a:cubicBezTo>
                      <a:pt x="6011681" y="0"/>
                      <a:pt x="6067561" y="55880"/>
                      <a:pt x="6067561" y="124460"/>
                    </a:cubicBezTo>
                    <a:lnTo>
                      <a:pt x="6067561" y="2886177"/>
                    </a:lnTo>
                    <a:cubicBezTo>
                      <a:pt x="6067561" y="2954757"/>
                      <a:pt x="6011681" y="3010637"/>
                      <a:pt x="5943100" y="3010637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505090" y="407722"/>
              <a:ext cx="9273604" cy="460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spc="30">
                  <a:solidFill>
                    <a:srgbClr val="000000"/>
                  </a:solidFill>
                  <a:latin typeface="Montserrat"/>
                </a:rPr>
                <a:t>Evenly spread DISC scores are typically “bridges” on a team.</a:t>
              </a:r>
            </a:p>
            <a:p>
              <a:pPr>
                <a:lnSpc>
                  <a:spcPts val="3900"/>
                </a:lnSpc>
              </a:pPr>
              <a:endParaRPr lang="en-US" sz="3000" spc="3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900"/>
                </a:lnSpc>
              </a:pPr>
              <a:r>
                <a:rPr lang="en-US" sz="3000" spc="30">
                  <a:solidFill>
                    <a:srgbClr val="000000"/>
                  </a:solidFill>
                  <a:latin typeface="Montserrat"/>
                </a:rPr>
                <a:t>Evenly Spread Bridge =</a:t>
              </a:r>
            </a:p>
            <a:p>
              <a:pPr>
                <a:lnSpc>
                  <a:spcPts val="3900"/>
                </a:lnSpc>
              </a:pPr>
              <a:r>
                <a:rPr lang="en-US" sz="3000" spc="30">
                  <a:solidFill>
                    <a:srgbClr val="FF0000"/>
                  </a:solidFill>
                  <a:latin typeface="Montserrat"/>
                </a:rPr>
                <a:t>All</a:t>
              </a:r>
              <a:r>
                <a:rPr lang="en-US" sz="3000" spc="30">
                  <a:solidFill>
                    <a:srgbClr val="000000"/>
                  </a:solidFill>
                  <a:latin typeface="Montserrat"/>
                </a:rPr>
                <a:t> scores are between 30 and 70.</a:t>
              </a:r>
            </a:p>
            <a:p>
              <a:pPr>
                <a:lnSpc>
                  <a:spcPts val="3900"/>
                </a:lnSpc>
              </a:pPr>
              <a:endParaRPr lang="en-US" sz="3000" spc="30">
                <a:solidFill>
                  <a:srgbClr val="000000"/>
                </a:solidFill>
                <a:latin typeface="Montserrat"/>
              </a:endParaRPr>
            </a:p>
            <a:p>
              <a:pPr algn="l">
                <a:lnSpc>
                  <a:spcPts val="3900"/>
                </a:lnSpc>
              </a:pPr>
              <a:r>
                <a:rPr lang="en-US" sz="3000" spc="30">
                  <a:solidFill>
                    <a:srgbClr val="000000"/>
                  </a:solidFill>
                  <a:latin typeface="Montserrat"/>
                </a:rPr>
                <a:t>Highly adaptable individuals.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027303" y="1352556"/>
            <a:ext cx="4231997" cy="7608135"/>
            <a:chOff x="0" y="0"/>
            <a:chExt cx="5642663" cy="101441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642663" cy="10144180"/>
              <a:chOff x="0" y="0"/>
              <a:chExt cx="1114600" cy="200378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14600" cy="2003789"/>
              </a:xfrm>
              <a:custGeom>
                <a:avLst/>
                <a:gdLst/>
                <a:ahLst/>
                <a:cxnLst/>
                <a:rect l="l" t="t" r="r" b="b"/>
                <a:pathLst>
                  <a:path w="1114600" h="2003789">
                    <a:moveTo>
                      <a:pt x="0" y="0"/>
                    </a:moveTo>
                    <a:lnTo>
                      <a:pt x="1114600" y="0"/>
                    </a:lnTo>
                    <a:lnTo>
                      <a:pt x="1114600" y="2003789"/>
                    </a:lnTo>
                    <a:lnTo>
                      <a:pt x="0" y="2003789"/>
                    </a:lnTo>
                    <a:close/>
                  </a:path>
                </a:pathLst>
              </a:custGeom>
              <a:solidFill>
                <a:srgbClr val="958DC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4661" y="261244"/>
              <a:ext cx="5093341" cy="9621692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0555" y="3437311"/>
            <a:ext cx="734776" cy="78533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26545" y="1780445"/>
            <a:ext cx="64271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2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Quicksand Bold"/>
              </a:rPr>
              <a:t>BRIDGE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2958" y="495300"/>
            <a:ext cx="14788042" cy="1051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100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DOMINANCE</a:t>
            </a:r>
          </a:p>
        </p:txBody>
      </p:sp>
      <p:pic>
        <p:nvPicPr>
          <p:cNvPr id="6" name="Dominance- Bliss and military">
            <a:hlinkClick r:id="" action="ppaction://media"/>
            <a:extLst>
              <a:ext uri="{FF2B5EF4-FFF2-40B4-BE49-F238E27FC236}">
                <a16:creationId xmlns:a16="http://schemas.microsoft.com/office/drawing/2014/main" id="{D1EC724D-A5BD-09BC-60AA-46F99A57F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378" y="1930743"/>
            <a:ext cx="14223243" cy="80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73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0" y="8493"/>
            <a:ext cx="9174171" cy="10270013"/>
          </a:xfrm>
          <a:prstGeom prst="rect">
            <a:avLst/>
          </a:prstGeom>
          <a:solidFill>
            <a:srgbClr val="FF0000"/>
          </a:solidFill>
          <a:ln>
            <a:solidFill>
              <a:srgbClr val="4F419A"/>
            </a:solidFill>
          </a:ln>
        </p:spPr>
      </p:sp>
      <p:sp>
        <p:nvSpPr>
          <p:cNvPr id="7" name="TextBox 7"/>
          <p:cNvSpPr txBox="1"/>
          <p:nvPr/>
        </p:nvSpPr>
        <p:spPr>
          <a:xfrm>
            <a:off x="1386888" y="1028699"/>
            <a:ext cx="6012740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rgbClr val="FF0000"/>
                </a:solidFill>
                <a:latin typeface="Arial Black" panose="020B0A04020102020204" pitchFamily="34" charset="0"/>
              </a:rPr>
              <a:t>HIGH 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4715" y="1028699"/>
            <a:ext cx="6012740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LOW 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6888" y="2784041"/>
            <a:ext cx="5569529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opinions!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Deals well with Conflict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what you want!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0263" y="2777908"/>
            <a:ext cx="6861644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Calm and peaceful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fights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well in teams!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14400" y="647700"/>
            <a:ext cx="8465003" cy="0"/>
          </a:xfrm>
          <a:prstGeom prst="line">
            <a:avLst/>
          </a:prstGeom>
          <a:ln w="47625" cap="flat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jobs-jpg.jpg">
            <a:extLst>
              <a:ext uri="{FF2B5EF4-FFF2-40B4-BE49-F238E27FC236}">
                <a16:creationId xmlns:a16="http://schemas.microsoft.com/office/drawing/2014/main" id="{1106DBDB-A4B8-397C-0EF6-6BEA3B866407}"/>
              </a:ext>
            </a:extLst>
          </p:cNvPr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45" l="18682" r="8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46" r="10946"/>
          <a:stretch/>
        </p:blipFill>
        <p:spPr>
          <a:xfrm>
            <a:off x="2039258" y="4983275"/>
            <a:ext cx="7104741" cy="53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E79A34-E348-983C-7856-B2D9A3F91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512" y="6134100"/>
            <a:ext cx="6299200" cy="35176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2958" y="495300"/>
            <a:ext cx="14788042" cy="1051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100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INFLUENCING</a:t>
            </a:r>
          </a:p>
        </p:txBody>
      </p:sp>
      <p:pic>
        <p:nvPicPr>
          <p:cNvPr id="6" name="DISC - Influencing-HD.mp4">
            <a:hlinkClick r:id="" action="ppaction://media"/>
            <a:extLst>
              <a:ext uri="{FF2B5EF4-FFF2-40B4-BE49-F238E27FC236}">
                <a16:creationId xmlns:a16="http://schemas.microsoft.com/office/drawing/2014/main" id="{BAC3DEA5-8FAF-3044-1E22-A6C1D3369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383" y="1987313"/>
            <a:ext cx="14283233" cy="80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6161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0" y="8493"/>
            <a:ext cx="9174171" cy="10270013"/>
          </a:xfrm>
          <a:prstGeom prst="rect">
            <a:avLst/>
          </a:prstGeom>
          <a:solidFill>
            <a:srgbClr val="F9F200"/>
          </a:solidFill>
          <a:ln>
            <a:solidFill>
              <a:srgbClr val="F9F200"/>
            </a:solidFill>
          </a:ln>
        </p:spPr>
      </p:sp>
      <p:sp>
        <p:nvSpPr>
          <p:cNvPr id="7" name="TextBox 7"/>
          <p:cNvSpPr txBox="1"/>
          <p:nvPr/>
        </p:nvSpPr>
        <p:spPr>
          <a:xfrm>
            <a:off x="1386888" y="1028699"/>
            <a:ext cx="6012740" cy="15260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rgbClr val="FFFF00"/>
                </a:solidFill>
                <a:latin typeface="Arial Black" panose="020B0A04020102020204" pitchFamily="34" charset="0"/>
              </a:rPr>
              <a:t>HIGH 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4715" y="1028699"/>
            <a:ext cx="6012740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11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LOW 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6888" y="2784041"/>
            <a:ext cx="5569529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 to be around people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 energetic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Loves to talk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0263" y="2777908"/>
            <a:ext cx="6861644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to think more than talk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to work alone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chill and good listeners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14400" y="647700"/>
            <a:ext cx="8465003" cy="0"/>
          </a:xfrm>
          <a:prstGeom prst="line">
            <a:avLst/>
          </a:prstGeom>
          <a:ln w="47625" cap="flat">
            <a:solidFill>
              <a:srgbClr val="F9F2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92954-A081-1C74-5B95-E088A70DB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2" r="25938"/>
          <a:stretch/>
        </p:blipFill>
        <p:spPr>
          <a:xfrm>
            <a:off x="5214975" y="5433828"/>
            <a:ext cx="3627954" cy="455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72E86-1C94-0CF5-5854-0F5756E16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/>
          <a:stretch/>
        </p:blipFill>
        <p:spPr>
          <a:xfrm>
            <a:off x="13995295" y="5452878"/>
            <a:ext cx="4614422" cy="56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6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2958" y="495300"/>
            <a:ext cx="14788042" cy="1051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100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STEADINESS</a:t>
            </a:r>
          </a:p>
        </p:txBody>
      </p:sp>
      <p:pic>
        <p:nvPicPr>
          <p:cNvPr id="6" name="DISC - Steadiness-HD.mp4">
            <a:hlinkClick r:id="" action="ppaction://media"/>
            <a:extLst>
              <a:ext uri="{FF2B5EF4-FFF2-40B4-BE49-F238E27FC236}">
                <a16:creationId xmlns:a16="http://schemas.microsoft.com/office/drawing/2014/main" id="{17C8A88E-566E-4066-C2CB-CD8CA0F8CB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9953" y="1921491"/>
            <a:ext cx="14148094" cy="801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048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323</Words>
  <Application>Microsoft Office PowerPoint</Application>
  <PresentationFormat>Custom</PresentationFormat>
  <Paragraphs>64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 Black</vt:lpstr>
      <vt:lpstr>Quicksand Bold</vt:lpstr>
      <vt:lpstr>Calibri</vt:lpstr>
      <vt:lpstr>Montserrat Bold Italics</vt:lpstr>
      <vt:lpstr>Montserrat</vt:lpstr>
      <vt:lpstr>Montserrat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Indigo Certification 1</dc:title>
  <cp:lastModifiedBy>Sueann Casey</cp:lastModifiedBy>
  <cp:revision>6</cp:revision>
  <dcterms:created xsi:type="dcterms:W3CDTF">2006-08-16T00:00:00Z</dcterms:created>
  <dcterms:modified xsi:type="dcterms:W3CDTF">2023-04-13T20:17:34Z</dcterms:modified>
  <dc:identifier>DAFSV0LR5Bc</dc:identifier>
</cp:coreProperties>
</file>